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2"/>
  </p:notesMasterIdLst>
  <p:handoutMasterIdLst>
    <p:handoutMasterId r:id="rId33"/>
  </p:handoutMasterIdLst>
  <p:sldIdLst>
    <p:sldId id="334" r:id="rId3"/>
    <p:sldId id="313" r:id="rId4"/>
    <p:sldId id="335" r:id="rId5"/>
    <p:sldId id="366" r:id="rId6"/>
    <p:sldId id="337" r:id="rId7"/>
    <p:sldId id="343" r:id="rId8"/>
    <p:sldId id="349" r:id="rId9"/>
    <p:sldId id="341" r:id="rId10"/>
    <p:sldId id="345" r:id="rId11"/>
    <p:sldId id="346" r:id="rId12"/>
    <p:sldId id="348" r:id="rId13"/>
    <p:sldId id="362" r:id="rId14"/>
    <p:sldId id="363" r:id="rId15"/>
    <p:sldId id="365" r:id="rId16"/>
    <p:sldId id="364" r:id="rId17"/>
    <p:sldId id="338" r:id="rId18"/>
    <p:sldId id="350" r:id="rId19"/>
    <p:sldId id="351" r:id="rId20"/>
    <p:sldId id="352" r:id="rId21"/>
    <p:sldId id="339" r:id="rId22"/>
    <p:sldId id="353" r:id="rId23"/>
    <p:sldId id="356" r:id="rId24"/>
    <p:sldId id="340" r:id="rId25"/>
    <p:sldId id="354" r:id="rId26"/>
    <p:sldId id="357" r:id="rId27"/>
    <p:sldId id="358" r:id="rId28"/>
    <p:sldId id="359" r:id="rId29"/>
    <p:sldId id="360" r:id="rId30"/>
    <p:sldId id="361" r:id="rId3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h Truong" initials="LT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34" autoAdjust="0"/>
    <p:restoredTop sz="95949" autoAdjust="0"/>
  </p:normalViewPr>
  <p:slideViewPr>
    <p:cSldViewPr snapToGrid="0" snapToObjects="1">
      <p:cViewPr varScale="1">
        <p:scale>
          <a:sx n="140" d="100"/>
          <a:sy n="140" d="100"/>
        </p:scale>
        <p:origin x="1098" y="4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E3B3E-782A-9745-8E84-372F7B6771BF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71C0A-6FC9-E54E-92BE-11816E6C8A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06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C0BC2-8CB1-3040-B6DA-A05524B1B25C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B37EE-8A2D-1447-AC56-FC2198A0E9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2192" y="617247"/>
            <a:ext cx="7265534" cy="2229538"/>
          </a:xfrm>
        </p:spPr>
        <p:txBody>
          <a:bodyPr>
            <a:noAutofit/>
          </a:bodyPr>
          <a:lstStyle>
            <a:lvl1pPr algn="l">
              <a:defRPr sz="7200">
                <a:solidFill>
                  <a:srgbClr val="00A6D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2192" y="3203297"/>
            <a:ext cx="7067378" cy="10258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15834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74336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134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2" name="Afbeelding 2" descr="TUDelft_LogoZWA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46" y="4663753"/>
            <a:ext cx="1104294" cy="323006"/>
          </a:xfrm>
          <a:prstGeom prst="rect">
            <a:avLst/>
          </a:prstGeom>
        </p:spPr>
      </p:pic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-3990281" y="4186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58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62A2416-1570-3849-86F9-07F78746E1B2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832CF66-B496-874C-8E08-71A5E0622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9144000" cy="51434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050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emf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3106" y="205979"/>
            <a:ext cx="710646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3106" y="1200150"/>
            <a:ext cx="7106464" cy="348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3" descr="TU_P5#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64" y="4581184"/>
            <a:ext cx="1368883" cy="63242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28"/>
          <p:cNvSpPr>
            <a:spLocks noChangeArrowheads="1"/>
          </p:cNvSpPr>
          <p:nvPr userDrawn="1"/>
        </p:nvSpPr>
        <p:spPr bwMode="auto">
          <a:xfrm>
            <a:off x="0" y="0"/>
            <a:ext cx="1576384" cy="5149008"/>
          </a:xfrm>
          <a:prstGeom prst="rect">
            <a:avLst/>
          </a:prstGeom>
          <a:solidFill>
            <a:srgbClr val="00A6D6"/>
          </a:solidFill>
          <a:ln w="9525">
            <a:noFill/>
            <a:miter lim="800000"/>
            <a:headEnd/>
            <a:tailEnd/>
          </a:ln>
        </p:spPr>
        <p:txBody>
          <a:bodyPr wrap="none" lIns="91436" tIns="45719" rIns="91436" bIns="45719" anchor="ctr"/>
          <a:lstStyle/>
          <a:p>
            <a:pPr algn="r"/>
            <a:endParaRPr lang="nl-NL" sz="2100" dirty="0">
              <a:latin typeface="Tahoma" pitchFamily="34" charset="0"/>
            </a:endParaRPr>
          </a:p>
        </p:txBody>
      </p:sp>
      <p:pic>
        <p:nvPicPr>
          <p:cNvPr id="11" name="Picture 3" descr="TU_P5#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64" y="4389330"/>
            <a:ext cx="1368883" cy="84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4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A6D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2404" y="205979"/>
            <a:ext cx="7090513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404" y="1200150"/>
            <a:ext cx="7090513" cy="3615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6651560" y="4815702"/>
            <a:ext cx="23163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00A6D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7312C-2AB5-4E4E-8F57-D0081D5FE9E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Afbeelding 8" descr="TUDelft_LogoZWART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624" y="4515071"/>
            <a:ext cx="1104294" cy="43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4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9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A6D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6D6"/>
        </a:buClr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hoenixlidar.com/sampledata/" TargetMode="External"/><Relationship Id="rId3" Type="http://schemas.openxmlformats.org/officeDocument/2006/relationships/hyperlink" Target="http://kos.informatik.uni-osnabrueck.de/3Dscans/" TargetMode="External"/><Relationship Id="rId7" Type="http://schemas.openxmlformats.org/officeDocument/2006/relationships/hyperlink" Target="http://www.synthcity.xyz/download.html" TargetMode="External"/><Relationship Id="rId2" Type="http://schemas.openxmlformats.org/officeDocument/2006/relationships/hyperlink" Target="https://wp.nyu.edu/urbanmodeling/our-work/our-dat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emantic3d.net/" TargetMode="External"/><Relationship Id="rId5" Type="http://schemas.openxmlformats.org/officeDocument/2006/relationships/hyperlink" Target="https://canadiangis.com/free-canada-lidar-data.php" TargetMode="External"/><Relationship Id="rId4" Type="http://schemas.openxmlformats.org/officeDocument/2006/relationships/hyperlink" Target="https://viewer.nationalmap.gov/basic/" TargetMode="External"/><Relationship Id="rId9" Type="http://schemas.openxmlformats.org/officeDocument/2006/relationships/hyperlink" Target="http://indoor-bench.github.io/indoor-bench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ointclouds.org/" TargetMode="External"/><Relationship Id="rId7" Type="http://schemas.openxmlformats.org/officeDocument/2006/relationships/hyperlink" Target="https://sourceforge.net/p/slam6d/code/HEAD/tree/trunk/" TargetMode="External"/><Relationship Id="rId2" Type="http://schemas.openxmlformats.org/officeDocument/2006/relationships/hyperlink" Target="https://www.danielgm.net/cc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eo.tuwien.ac.at/downloads/pg/pctools/pctools.html" TargetMode="External"/><Relationship Id="rId5" Type="http://schemas.openxmlformats.org/officeDocument/2006/relationships/hyperlink" Target="http://potree.org/" TargetMode="External"/><Relationship Id="rId4" Type="http://schemas.openxmlformats.org/officeDocument/2006/relationships/hyperlink" Target="https://rapidlasso.com/lastool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hHro_rcgHo" TargetMode="External"/><Relationship Id="rId2" Type="http://schemas.openxmlformats.org/officeDocument/2006/relationships/hyperlink" Target="https://www.youtube.com/watch?v=1mqHQZ39O1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library.wiley.com/toc/14678659/2007/26/2" TargetMode="External"/><Relationship Id="rId2" Type="http://schemas.openxmlformats.org/officeDocument/2006/relationships/hyperlink" Target="https://onlinelibrary.wiley.com/journal/1467865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library.wiley.com/journal/14678659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nlinelibrary.wiley.com/toc/14678659/2007/26/2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880240" y="505504"/>
            <a:ext cx="7050400" cy="2194834"/>
          </a:xfrm>
        </p:spPr>
        <p:txBody>
          <a:bodyPr>
            <a:noAutofit/>
          </a:bodyPr>
          <a:lstStyle/>
          <a:p>
            <a:r>
              <a:rPr lang="en-GB" sz="2800" i="1" dirty="0"/>
              <a:t>Appendix:</a:t>
            </a:r>
            <a:br>
              <a:rPr lang="en-GB" sz="2800" i="1" dirty="0"/>
            </a:br>
            <a:br>
              <a:rPr lang="en-GB" sz="3200" i="1" dirty="0"/>
            </a:br>
            <a:r>
              <a:rPr lang="en-GB" sz="3200" b="1" dirty="0"/>
              <a:t>Data sets and open source</a:t>
            </a:r>
            <a:br>
              <a:rPr lang="en-GB" sz="3200" b="1" dirty="0"/>
            </a:br>
            <a:endParaRPr lang="en-US" sz="3200" b="1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880240" y="3086100"/>
            <a:ext cx="7103740" cy="172334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Dr. Roderik Lindenbergh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Dr</a:t>
            </a:r>
            <a:r>
              <a:rPr lang="en-US" sz="2400" dirty="0">
                <a:latin typeface="Arial"/>
                <a:cs typeface="Arial"/>
              </a:rPr>
              <a:t>. Linh Truong-Hong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latin typeface="Arial"/>
                <a:cs typeface="Arial"/>
              </a:rPr>
              <a:t>Optical and Laser Remote Sensing Group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Department of Geoscience &amp; Remote Sensing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8100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480934"/>
            <a:ext cx="732498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Dublin ALS: </a:t>
            </a:r>
            <a:r>
              <a:rPr lang="nl-NL" dirty="0">
                <a:hlinkClick r:id="rId2"/>
              </a:rPr>
              <a:t>https://wp.nyu.edu/urbanmodeling/our-work/our-data/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en-GB" dirty="0"/>
              <a:t>Robotic 3D Scan: </a:t>
            </a:r>
            <a:r>
              <a:rPr lang="nl-NL" dirty="0">
                <a:hlinkClick r:id="rId3"/>
              </a:rPr>
              <a:t>http://kos.informatik.uni-osnabrueck.de/3Dscans/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en-GB" dirty="0"/>
              <a:t>USA state LiDAR: </a:t>
            </a:r>
            <a:r>
              <a:rPr lang="nl-NL" dirty="0">
                <a:hlinkClick r:id="rId4"/>
              </a:rPr>
              <a:t>https://viewer.nationalmap.gov/basic/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en-GB" dirty="0"/>
              <a:t>Canada LiDAR: </a:t>
            </a:r>
            <a:r>
              <a:rPr lang="nl-NL" dirty="0">
                <a:hlinkClick r:id="rId5"/>
              </a:rPr>
              <a:t>https://canadiangis.com/free-canada-lidar-data.php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nl-NL" dirty="0"/>
              <a:t>Large </a:t>
            </a:r>
            <a:r>
              <a:rPr lang="nl-NL" dirty="0" err="1"/>
              <a:t>scale</a:t>
            </a:r>
            <a:r>
              <a:rPr lang="nl-NL" dirty="0"/>
              <a:t> point </a:t>
            </a:r>
            <a:r>
              <a:rPr lang="nl-NL" dirty="0" err="1"/>
              <a:t>cloud</a:t>
            </a:r>
            <a:r>
              <a:rPr lang="nl-NL" dirty="0"/>
              <a:t> </a:t>
            </a:r>
            <a:r>
              <a:rPr lang="nl-NL" dirty="0" err="1"/>
              <a:t>classification</a:t>
            </a:r>
            <a:r>
              <a:rPr lang="nl-NL" dirty="0"/>
              <a:t>: </a:t>
            </a:r>
            <a:r>
              <a:rPr lang="nl-NL" dirty="0">
                <a:hlinkClick r:id="rId6"/>
              </a:rPr>
              <a:t>http://semantic3d.net/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nl-NL" dirty="0"/>
              <a:t>UCL data set: </a:t>
            </a:r>
            <a:r>
              <a:rPr lang="nl-NL" dirty="0">
                <a:hlinkClick r:id="rId7"/>
              </a:rPr>
              <a:t>http://www.synthcity.xyz/download.html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nl-NL" dirty="0" err="1"/>
              <a:t>Phonix</a:t>
            </a:r>
            <a:r>
              <a:rPr lang="nl-NL" dirty="0"/>
              <a:t> </a:t>
            </a:r>
            <a:r>
              <a:rPr lang="nl-NL" dirty="0" err="1"/>
              <a:t>LiDAR</a:t>
            </a:r>
            <a:r>
              <a:rPr lang="nl-NL" dirty="0"/>
              <a:t> (</a:t>
            </a:r>
            <a:r>
              <a:rPr lang="en-GB" dirty="0"/>
              <a:t>requested</a:t>
            </a:r>
            <a:r>
              <a:rPr lang="nl-NL" dirty="0"/>
              <a:t>): </a:t>
            </a:r>
            <a:r>
              <a:rPr lang="nl-NL" dirty="0">
                <a:hlinkClick r:id="rId8"/>
              </a:rPr>
              <a:t>https://www.phoenixlidar.com/sampledata/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nl-NL" dirty="0"/>
              <a:t>Indoor benchmark data: </a:t>
            </a:r>
            <a:r>
              <a:rPr lang="nl-NL" dirty="0">
                <a:hlinkClick r:id="rId9"/>
              </a:rPr>
              <a:t>http://indoor-bench.github.io/indoor-bench/</a:t>
            </a:r>
            <a:endParaRPr lang="en-GB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Data sets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6589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480934"/>
            <a:ext cx="73249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err="1"/>
              <a:t>CloudCompare</a:t>
            </a:r>
            <a:r>
              <a:rPr lang="en-GB" dirty="0"/>
              <a:t>: </a:t>
            </a:r>
            <a:r>
              <a:rPr lang="nl-NL" dirty="0">
                <a:hlinkClick r:id="rId2"/>
              </a:rPr>
              <a:t>https://www.danielgm.net/cc/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nl-NL" dirty="0"/>
              <a:t>PCL: </a:t>
            </a:r>
            <a:r>
              <a:rPr lang="nl-NL" dirty="0">
                <a:hlinkClick r:id="rId3"/>
              </a:rPr>
              <a:t>http://pointclouds.org/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nl-NL" dirty="0" err="1"/>
              <a:t>Lastool</a:t>
            </a:r>
            <a:r>
              <a:rPr lang="nl-NL" dirty="0"/>
              <a:t> (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fully</a:t>
            </a:r>
            <a:r>
              <a:rPr lang="nl-NL" dirty="0"/>
              <a:t> free): </a:t>
            </a:r>
            <a:r>
              <a:rPr lang="nl-NL" dirty="0">
                <a:hlinkClick r:id="rId4"/>
              </a:rPr>
              <a:t>https://rapidlasso.com/lastools/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nl-NL" dirty="0" err="1"/>
              <a:t>Potree</a:t>
            </a:r>
            <a:r>
              <a:rPr lang="nl-NL" dirty="0"/>
              <a:t>: </a:t>
            </a:r>
            <a:r>
              <a:rPr lang="nl-NL" dirty="0">
                <a:hlinkClick r:id="rId5"/>
              </a:rPr>
              <a:t>http://potree.org/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en-GB" dirty="0"/>
              <a:t>Point Cloud Tool for </a:t>
            </a:r>
            <a:r>
              <a:rPr lang="en-GB" dirty="0" err="1"/>
              <a:t>Matlab</a:t>
            </a:r>
            <a:r>
              <a:rPr lang="en-GB" dirty="0"/>
              <a:t>: </a:t>
            </a:r>
            <a:r>
              <a:rPr lang="nl-NL" dirty="0">
                <a:hlinkClick r:id="rId6"/>
              </a:rPr>
              <a:t>https://www.geo.tuwien.ac.at/downloads/pg/pctools/pctools.html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nl-NL" dirty="0"/>
              <a:t>3DTK: </a:t>
            </a:r>
            <a:r>
              <a:rPr lang="nl-NL" dirty="0">
                <a:hlinkClick r:id="rId7"/>
              </a:rPr>
              <a:t>https://sourceforge.net/p/slam6d/code/HEAD/tree/trunk/</a:t>
            </a:r>
            <a:endParaRPr lang="nl-NL" dirty="0"/>
          </a:p>
          <a:p>
            <a:pPr>
              <a:lnSpc>
                <a:spcPct val="150000"/>
              </a:lnSpc>
            </a:pPr>
            <a:endParaRPr lang="nl-NL" dirty="0"/>
          </a:p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Open source and Libraries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2054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480934"/>
            <a:ext cx="7324982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https://www.youtube.com/watch?v=1mqHQZ39O14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https://www.youtube.com/watch?v=BhHro_rcgHo</a:t>
            </a: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Online tutorial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583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480934"/>
            <a:ext cx="73249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Exercise 1: </a:t>
            </a:r>
            <a:r>
              <a:rPr lang="en-GB" dirty="0" err="1"/>
              <a:t>Dat</a:t>
            </a:r>
            <a:r>
              <a:rPr lang="en-GB" dirty="0"/>
              <a:t> Hop Company </a:t>
            </a:r>
          </a:p>
          <a:p>
            <a:r>
              <a:rPr lang="en-GB" dirty="0"/>
              <a:t>Exercise 2:</a:t>
            </a:r>
          </a:p>
          <a:p>
            <a:r>
              <a:rPr lang="en-GB" dirty="0"/>
              <a:t>	- Data registration by artificial targets: </a:t>
            </a:r>
            <a:r>
              <a:rPr lang="en-GB" dirty="0" err="1"/>
              <a:t>Dat</a:t>
            </a:r>
            <a:r>
              <a:rPr lang="en-GB" dirty="0"/>
              <a:t> Hop Company </a:t>
            </a:r>
          </a:p>
          <a:p>
            <a:r>
              <a:rPr lang="en-GB" dirty="0"/>
              <a:t>	- ICP: </a:t>
            </a:r>
          </a:p>
          <a:p>
            <a:r>
              <a:rPr lang="en-GB" dirty="0"/>
              <a:t>		Tool: </a:t>
            </a:r>
            <a:r>
              <a:rPr lang="en-GB" dirty="0" err="1"/>
              <a:t>Cloudcompare</a:t>
            </a:r>
            <a:endParaRPr lang="en-GB" dirty="0"/>
          </a:p>
          <a:p>
            <a:r>
              <a:rPr lang="en-GB" dirty="0"/>
              <a:t>		Data sets: 	Building_01_station_1.txt</a:t>
            </a:r>
          </a:p>
          <a:p>
            <a:r>
              <a:rPr lang="en-GB" dirty="0"/>
              <a:t>					Building_01_station_2.txt</a:t>
            </a:r>
          </a:p>
          <a:p>
            <a:r>
              <a:rPr lang="en-GB" dirty="0"/>
              <a:t>	- Outlier:</a:t>
            </a:r>
          </a:p>
          <a:p>
            <a:r>
              <a:rPr lang="en-GB" dirty="0"/>
              <a:t>		Tool: </a:t>
            </a:r>
            <a:r>
              <a:rPr lang="en-GB" dirty="0" err="1"/>
              <a:t>CloudCompare</a:t>
            </a:r>
            <a:r>
              <a:rPr lang="en-GB" dirty="0"/>
              <a:t>: Statistical Outlier Removal</a:t>
            </a:r>
          </a:p>
          <a:p>
            <a:r>
              <a:rPr lang="en-GB" dirty="0"/>
              <a:t>		Data set: Wicklow Bridge UAV All-212 images.txt					</a:t>
            </a:r>
            <a:r>
              <a:rPr lang="en-GB" dirty="0" err="1"/>
              <a:t>Matlab</a:t>
            </a:r>
            <a:r>
              <a:rPr lang="en-GB" dirty="0"/>
              <a:t>: Histogram on intensity; filtering</a:t>
            </a:r>
          </a:p>
          <a:p>
            <a:r>
              <a:rPr lang="en-GB" dirty="0"/>
              <a:t>		Data sets: 	Bridge_01_station_1.txt</a:t>
            </a:r>
          </a:p>
          <a:p>
            <a:r>
              <a:rPr lang="en-GB" dirty="0"/>
              <a:t>					Bridge_01_station_1_section.txt</a:t>
            </a:r>
          </a:p>
          <a:p>
            <a:r>
              <a:rPr lang="en-GB" dirty="0"/>
              <a:t>	- Subsampling and Crop: </a:t>
            </a:r>
          </a:p>
          <a:p>
            <a:r>
              <a:rPr lang="en-GB" dirty="0"/>
              <a:t>		Tool: </a:t>
            </a:r>
            <a:r>
              <a:rPr lang="en-GB" dirty="0" err="1"/>
              <a:t>CloudCompare</a:t>
            </a:r>
            <a:endParaRPr lang="en-GB" dirty="0"/>
          </a:p>
          <a:p>
            <a:r>
              <a:rPr lang="en-GB" dirty="0"/>
              <a:t>		Data set: 	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4932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480" y="1242061"/>
            <a:ext cx="7497519" cy="2712338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2: ICP</a:t>
            </a:r>
            <a:endParaRPr lang="en-US" sz="2400" b="1" dirty="0"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2492205" y="3513130"/>
            <a:ext cx="2316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Reference 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5871890" y="3513130"/>
            <a:ext cx="20717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Sampling data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525305"/>
            <a:ext cx="3610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/>
              <a:t>- Input data</a:t>
            </a:r>
          </a:p>
        </p:txBody>
      </p:sp>
    </p:spTree>
    <p:extLst>
      <p:ext uri="{BB962C8B-B14F-4D97-AF65-F5344CB8AC3E}">
        <p14:creationId xmlns:p14="http://schemas.microsoft.com/office/powerpoint/2010/main" val="2450582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2: ICP</a:t>
            </a:r>
            <a:endParaRPr lang="en-US" sz="2400" b="1" dirty="0"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4401237"/>
            <a:ext cx="3610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Reference 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5784427" y="4404836"/>
            <a:ext cx="3017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Sampling data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894637"/>
            <a:ext cx="3610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/>
              <a:t>- Rough </a:t>
            </a:r>
            <a:r>
              <a:rPr lang="en-GB" dirty="0" err="1"/>
              <a:t>alingment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40" y="1435824"/>
            <a:ext cx="3273866" cy="2969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038" y="1435824"/>
            <a:ext cx="3070161" cy="296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56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4770569"/>
            <a:ext cx="3610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Reference 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5784427" y="4774168"/>
            <a:ext cx="3017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Sampling data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894637"/>
            <a:ext cx="3610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/>
              <a:t>- Rough alignment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452" y="1308340"/>
            <a:ext cx="3822747" cy="28708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9864" y="1308340"/>
            <a:ext cx="2600325" cy="252412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2: ICP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7161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714244" y="4215156"/>
            <a:ext cx="3610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Rough alignment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894637"/>
            <a:ext cx="3610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/>
              <a:t>- Rough alignment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019" y="1476285"/>
            <a:ext cx="3503825" cy="26330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427" y="109644"/>
            <a:ext cx="2730311" cy="21661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6299200" y="1906509"/>
            <a:ext cx="18558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Section 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427" y="2647131"/>
            <a:ext cx="2878666" cy="230551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6329350" y="4507469"/>
            <a:ext cx="18558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2: ICP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6308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80868" y="3499218"/>
            <a:ext cx="3610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Parameters setting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894637"/>
            <a:ext cx="3610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/>
              <a:t>- Fine alignment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723" y="1376706"/>
            <a:ext cx="3238500" cy="2838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019" y="1376706"/>
            <a:ext cx="3733800" cy="200977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5980853" y="4305245"/>
            <a:ext cx="28312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Resulted fine alignment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2: ICP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2943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895" y="65365"/>
            <a:ext cx="2911009" cy="22717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895" y="2501900"/>
            <a:ext cx="2963804" cy="23593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714244" y="4215156"/>
            <a:ext cx="3610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Fine alignment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894637"/>
            <a:ext cx="3610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/>
              <a:t>- Fine alignment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6299200" y="1906509"/>
            <a:ext cx="18558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6329350" y="4507469"/>
            <a:ext cx="18558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Section 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019" y="1397265"/>
            <a:ext cx="3241822" cy="281789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2: ICP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0670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2492587" y="2422097"/>
            <a:ext cx="61434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Wicklow Bridge UAV point cloud: 34,523,263 pts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2: </a:t>
            </a:r>
            <a:r>
              <a:rPr lang="en-GB" sz="2400" dirty="0"/>
              <a:t>Outlier removal</a:t>
            </a:r>
            <a:endParaRPr lang="en-US" sz="2400" b="1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904" y="623736"/>
            <a:ext cx="6650778" cy="17915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26080"/>
            <a:ext cx="2179352" cy="13018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128" y="2798229"/>
            <a:ext cx="6710330" cy="17902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2435332" y="4581526"/>
            <a:ext cx="6397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Filtering outlier points, the remaining points: 32,815,409 pts</a:t>
            </a:r>
          </a:p>
        </p:txBody>
      </p:sp>
    </p:spTree>
    <p:extLst>
      <p:ext uri="{BB962C8B-B14F-4D97-AF65-F5344CB8AC3E}">
        <p14:creationId xmlns:p14="http://schemas.microsoft.com/office/powerpoint/2010/main" val="1731020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2: </a:t>
            </a:r>
            <a:r>
              <a:rPr lang="en-GB" sz="2400" dirty="0"/>
              <a:t>Outlier removal</a:t>
            </a:r>
            <a:endParaRPr lang="en-US" sz="2400" b="1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2435332" y="4581526"/>
            <a:ext cx="6397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Filtering outlier points, the remaining points: 29,420,418 pts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35573" y="2270556"/>
            <a:ext cx="69968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Filtering outlier points, the remaining points: 30,786,023 pts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244" y="555549"/>
            <a:ext cx="7228840" cy="16403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172" y="2812828"/>
            <a:ext cx="7274983" cy="159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86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2: Subsampling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9943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2: Crop</a:t>
            </a:r>
            <a:endParaRPr lang="en-US" sz="2400" b="1" dirty="0"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2072918" y="2387356"/>
            <a:ext cx="61434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Cropping Wicklow Bridge UAV point cloud: 34,523,263 pts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6434"/>
          <a:stretch/>
        </p:blipFill>
        <p:spPr>
          <a:xfrm>
            <a:off x="2994761" y="464972"/>
            <a:ext cx="4425214" cy="19223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046" y="2829467"/>
            <a:ext cx="4495929" cy="17595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714245" y="4661824"/>
            <a:ext cx="6644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After cropping Wicklow Bridge UAV point cloud: 34,114,896 pts</a:t>
            </a:r>
          </a:p>
        </p:txBody>
      </p:sp>
    </p:spTree>
    <p:extLst>
      <p:ext uri="{BB962C8B-B14F-4D97-AF65-F5344CB8AC3E}">
        <p14:creationId xmlns:p14="http://schemas.microsoft.com/office/powerpoint/2010/main" val="711332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480934"/>
            <a:ext cx="73249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Exercise 3:</a:t>
            </a:r>
          </a:p>
          <a:p>
            <a:r>
              <a:rPr lang="en-GB" dirty="0"/>
              <a:t>	- Compute feature of points: </a:t>
            </a:r>
          </a:p>
          <a:p>
            <a:r>
              <a:rPr lang="en-GB" dirty="0"/>
              <a:t>		Tool: </a:t>
            </a:r>
            <a:r>
              <a:rPr lang="en-GB" dirty="0" err="1"/>
              <a:t>CloudCompare</a:t>
            </a:r>
            <a:endParaRPr lang="en-GB" dirty="0"/>
          </a:p>
          <a:p>
            <a:r>
              <a:rPr lang="en-GB" dirty="0"/>
              <a:t>		Data: 	Building_01_station_2.txt</a:t>
            </a:r>
          </a:p>
          <a:p>
            <a:r>
              <a:rPr lang="en-GB" dirty="0"/>
              <a:t>				Bridge_02_Pylon.txt</a:t>
            </a:r>
          </a:p>
          <a:p>
            <a:r>
              <a:rPr lang="en-GB" dirty="0"/>
              <a:t>		Tool: </a:t>
            </a:r>
            <a:r>
              <a:rPr lang="en-GB" dirty="0" err="1"/>
              <a:t>Matlab</a:t>
            </a:r>
            <a:endParaRPr lang="en-GB" dirty="0"/>
          </a:p>
          <a:p>
            <a:r>
              <a:rPr lang="en-GB" dirty="0"/>
              <a:t>		Data: Column.txt</a:t>
            </a:r>
          </a:p>
          <a:p>
            <a:r>
              <a:rPr lang="en-GB" dirty="0"/>
              <a:t>	- Segmentation:</a:t>
            </a:r>
          </a:p>
          <a:p>
            <a:r>
              <a:rPr lang="en-GB" dirty="0"/>
              <a:t>		Tool: </a:t>
            </a:r>
            <a:r>
              <a:rPr lang="en-GB" dirty="0" err="1"/>
              <a:t>CloudCompare</a:t>
            </a:r>
            <a:r>
              <a:rPr lang="en-GB" dirty="0"/>
              <a:t>/</a:t>
            </a:r>
            <a:r>
              <a:rPr lang="en-GB" dirty="0" err="1"/>
              <a:t>Ransac</a:t>
            </a:r>
            <a:endParaRPr lang="en-GB" dirty="0"/>
          </a:p>
          <a:p>
            <a:r>
              <a:rPr lang="en-GB" dirty="0"/>
              <a:t>		Data: 	Building_01_station_2.txt</a:t>
            </a:r>
          </a:p>
          <a:p>
            <a:r>
              <a:rPr lang="en-GB" dirty="0"/>
              <a:t>				Bridge_02_Pylon.txt</a:t>
            </a:r>
          </a:p>
          <a:p>
            <a:r>
              <a:rPr lang="en-GB" dirty="0"/>
              <a:t>		</a:t>
            </a:r>
            <a:r>
              <a:rPr lang="en-GB" dirty="0" err="1"/>
              <a:t>Matlab</a:t>
            </a:r>
            <a:r>
              <a:rPr lang="en-GB" dirty="0"/>
              <a:t>: Region growing</a:t>
            </a:r>
          </a:p>
          <a:p>
            <a:r>
              <a:rPr lang="en-GB" dirty="0"/>
              <a:t>		Data:	 Column.txt</a:t>
            </a:r>
          </a:p>
          <a:p>
            <a:r>
              <a:rPr lang="en-GB" dirty="0"/>
              <a:t>	- Fitting line, plane, and cylinder: </a:t>
            </a:r>
          </a:p>
          <a:p>
            <a:r>
              <a:rPr lang="en-GB" dirty="0"/>
              <a:t>		Tool: </a:t>
            </a:r>
            <a:r>
              <a:rPr lang="en-GB" dirty="0" err="1"/>
              <a:t>CloudCompare</a:t>
            </a:r>
            <a:endParaRPr lang="en-GB" dirty="0"/>
          </a:p>
          <a:p>
            <a:r>
              <a:rPr lang="en-GB" dirty="0"/>
              <a:t>		Data: CylinderData.e57 	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789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3: </a:t>
            </a:r>
            <a:r>
              <a:rPr lang="en-GB" sz="2400" dirty="0" err="1"/>
              <a:t>Ransac</a:t>
            </a:r>
            <a:r>
              <a:rPr lang="en-GB" sz="2400" dirty="0"/>
              <a:t> Segmentation</a:t>
            </a:r>
            <a:endParaRPr lang="en-US" sz="2400" b="1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775" y="604428"/>
            <a:ext cx="1539013" cy="39264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065" y="1100712"/>
            <a:ext cx="3591934" cy="33480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638044" y="4715549"/>
            <a:ext cx="2648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Data points of the pylon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5191124" y="4448749"/>
            <a:ext cx="31908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Compute normal vectors for each points</a:t>
            </a:r>
          </a:p>
        </p:txBody>
      </p:sp>
    </p:spTree>
    <p:extLst>
      <p:ext uri="{BB962C8B-B14F-4D97-AF65-F5344CB8AC3E}">
        <p14:creationId xmlns:p14="http://schemas.microsoft.com/office/powerpoint/2010/main" val="1219881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3: </a:t>
            </a:r>
            <a:r>
              <a:rPr lang="en-GB" sz="2400" dirty="0" err="1"/>
              <a:t>Ransac</a:t>
            </a:r>
            <a:r>
              <a:rPr lang="en-GB" sz="2400" dirty="0"/>
              <a:t> Segmentation</a:t>
            </a:r>
            <a:endParaRPr lang="en-US" sz="2400" b="1" dirty="0"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904744" y="3490912"/>
            <a:ext cx="66106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Define parameters for </a:t>
            </a:r>
            <a:r>
              <a:rPr lang="en-GB" dirty="0" err="1"/>
              <a:t>Ransac</a:t>
            </a:r>
            <a:r>
              <a:rPr lang="en-GB" dirty="0"/>
              <a:t> segmentation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590675" y="4423865"/>
            <a:ext cx="732472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i="1" dirty="0"/>
              <a:t>Ref: </a:t>
            </a:r>
            <a:r>
              <a:rPr lang="en-MY" sz="1600" i="1" dirty="0"/>
              <a:t>Schnabel, R., Wahl, R., &amp; Klein, R. (2007). Efficient RANSAC for point‐cloud shape detection. </a:t>
            </a:r>
            <a:r>
              <a:rPr lang="en-MY" sz="1600" i="1" dirty="0">
                <a:hlinkClick r:id="rId2" tooltip="Computer Graphics Forum homepage"/>
              </a:rPr>
              <a:t>Computer Graphics Forum</a:t>
            </a:r>
            <a:r>
              <a:rPr lang="en-MY" sz="1600" i="1" dirty="0"/>
              <a:t>, </a:t>
            </a:r>
            <a:r>
              <a:rPr lang="en-MY" sz="1600" i="1" dirty="0">
                <a:hlinkClick r:id="rId3"/>
              </a:rPr>
              <a:t>26(2</a:t>
            </a:r>
            <a:r>
              <a:rPr lang="en-MY" sz="1600" i="1" dirty="0"/>
              <a:t>), 214-226</a:t>
            </a:r>
            <a:endParaRPr lang="en-GB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2969" y="728313"/>
            <a:ext cx="4119563" cy="255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99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3: </a:t>
            </a:r>
            <a:r>
              <a:rPr lang="en-GB" sz="2400" dirty="0" err="1"/>
              <a:t>Ransac</a:t>
            </a:r>
            <a:r>
              <a:rPr lang="en-GB" sz="2400" dirty="0"/>
              <a:t> Segmentation</a:t>
            </a:r>
            <a:endParaRPr lang="en-US" sz="2400" b="1" dirty="0"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476119" y="4497169"/>
            <a:ext cx="2648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Resulted </a:t>
            </a:r>
            <a:r>
              <a:rPr lang="en-GB" dirty="0" err="1"/>
              <a:t>Ransac</a:t>
            </a:r>
            <a:r>
              <a:rPr lang="en-GB" dirty="0"/>
              <a:t> segmentation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799" y="480934"/>
            <a:ext cx="1674846" cy="40100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746" y="480935"/>
            <a:ext cx="1632825" cy="401002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3997055" y="4497169"/>
            <a:ext cx="2648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Segmentation 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4672" y="480934"/>
            <a:ext cx="1532397" cy="39576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6446767" y="4497169"/>
            <a:ext cx="2648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Segmentation 2-6</a:t>
            </a:r>
          </a:p>
        </p:txBody>
      </p:sp>
    </p:spTree>
    <p:extLst>
      <p:ext uri="{BB962C8B-B14F-4D97-AF65-F5344CB8AC3E}">
        <p14:creationId xmlns:p14="http://schemas.microsoft.com/office/powerpoint/2010/main" val="4113192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3: </a:t>
            </a:r>
            <a:r>
              <a:rPr lang="en-GB" sz="2400" dirty="0"/>
              <a:t>Fitting cylinder</a:t>
            </a:r>
            <a:endParaRPr lang="en-US" sz="2400" b="1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244" y="762002"/>
            <a:ext cx="3568700" cy="3238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336" y="762001"/>
            <a:ext cx="3214287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17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3: </a:t>
            </a:r>
            <a:r>
              <a:rPr lang="en-GB" sz="2400" dirty="0"/>
              <a:t>Fitting cylinder</a:t>
            </a:r>
            <a:endParaRPr lang="en-US" sz="2400" b="1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281" y="636269"/>
            <a:ext cx="5639346" cy="351303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590675" y="4423865"/>
            <a:ext cx="732472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i="1" dirty="0"/>
              <a:t>Ref: </a:t>
            </a:r>
            <a:r>
              <a:rPr lang="en-MY" sz="1600" i="1" dirty="0"/>
              <a:t>Schnabel, R., Wahl, R., &amp; Klein, R. (2007). Efficient RANSAC for point‐cloud shape detection. </a:t>
            </a:r>
            <a:r>
              <a:rPr lang="en-MY" sz="1600" i="1" dirty="0">
                <a:hlinkClick r:id="rId3" tooltip="Computer Graphics Forum homepage"/>
              </a:rPr>
              <a:t>Computer Graphics Forum</a:t>
            </a:r>
            <a:r>
              <a:rPr lang="en-MY" sz="1600" i="1" dirty="0"/>
              <a:t>, </a:t>
            </a:r>
            <a:r>
              <a:rPr lang="en-MY" sz="1600" i="1" dirty="0">
                <a:hlinkClick r:id="rId4"/>
              </a:rPr>
              <a:t>26(2</a:t>
            </a:r>
            <a:r>
              <a:rPr lang="en-MY" sz="1600" i="1" dirty="0"/>
              <a:t>), 214-226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164327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3: </a:t>
            </a:r>
            <a:r>
              <a:rPr lang="en-GB" sz="2400" dirty="0"/>
              <a:t>Fitting cylinder</a:t>
            </a:r>
            <a:endParaRPr lang="en-US" sz="2400" b="1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088" y="805958"/>
            <a:ext cx="2784766" cy="34002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614" y="797949"/>
            <a:ext cx="3133493" cy="34162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714244" y="4307516"/>
            <a:ext cx="37044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Resulted </a:t>
            </a:r>
            <a:r>
              <a:rPr lang="en-GB" dirty="0" err="1"/>
              <a:t>Ransac</a:t>
            </a:r>
            <a:r>
              <a:rPr lang="en-GB" dirty="0"/>
              <a:t> segmentation: 10 segments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6001961" y="4307516"/>
            <a:ext cx="2648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Segmentation of the tank wall</a:t>
            </a:r>
          </a:p>
        </p:txBody>
      </p:sp>
    </p:spTree>
    <p:extLst>
      <p:ext uri="{BB962C8B-B14F-4D97-AF65-F5344CB8AC3E}">
        <p14:creationId xmlns:p14="http://schemas.microsoft.com/office/powerpoint/2010/main" val="1315360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97DC2-5C70-4D9E-824C-42F5D921C55A}"/>
              </a:ext>
            </a:extLst>
          </p:cNvPr>
          <p:cNvSpPr/>
          <p:nvPr/>
        </p:nvSpPr>
        <p:spPr>
          <a:xfrm>
            <a:off x="1819019" y="480934"/>
            <a:ext cx="7324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Exercise 4: VTM solution</a:t>
            </a:r>
          </a:p>
          <a:p>
            <a:endParaRPr lang="en-GB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2307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6: </a:t>
            </a:r>
            <a:r>
              <a:rPr lang="en-GB" sz="2400" dirty="0"/>
              <a:t>Contour generation</a:t>
            </a:r>
            <a:endParaRPr lang="en-US" sz="2400" b="1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587" y="887517"/>
            <a:ext cx="7569412" cy="32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3509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6: </a:t>
            </a:r>
            <a:r>
              <a:rPr lang="en-GB" sz="2400" dirty="0"/>
              <a:t>Contour generation</a:t>
            </a:r>
            <a:endParaRPr lang="en-US" sz="2400" b="1" dirty="0"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766" y="480934"/>
            <a:ext cx="5905817" cy="420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712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6: </a:t>
            </a:r>
            <a:r>
              <a:rPr lang="en-GB" sz="2400" dirty="0"/>
              <a:t>Contour generation</a:t>
            </a:r>
            <a:endParaRPr lang="en-US" sz="2400" b="1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144" y="480934"/>
            <a:ext cx="7048756" cy="422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4123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6: </a:t>
            </a:r>
            <a:r>
              <a:rPr lang="en-GB" sz="2400" dirty="0"/>
              <a:t>Contour generation</a:t>
            </a:r>
            <a:endParaRPr lang="en-US" sz="2400" b="1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707583"/>
            <a:ext cx="6138606" cy="361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11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6: </a:t>
            </a:r>
            <a:r>
              <a:rPr lang="en-GB" sz="2400" dirty="0"/>
              <a:t>Contour generation</a:t>
            </a:r>
            <a:endParaRPr lang="en-US" sz="2400" b="1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080" r="176"/>
          <a:stretch/>
        </p:blipFill>
        <p:spPr>
          <a:xfrm>
            <a:off x="1714244" y="582534"/>
            <a:ext cx="7058770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5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C88D228-8213-4A44-9E9C-053B9F826511}"/>
              </a:ext>
            </a:extLst>
          </p:cNvPr>
          <p:cNvSpPr txBox="1">
            <a:spLocks/>
          </p:cNvSpPr>
          <p:nvPr/>
        </p:nvSpPr>
        <p:spPr>
          <a:xfrm>
            <a:off x="1714244" y="22860"/>
            <a:ext cx="7429755" cy="45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A6D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2400" b="1" dirty="0">
                <a:latin typeface="+mn-lt"/>
              </a:rPr>
              <a:t>Exercise 6: </a:t>
            </a:r>
            <a:r>
              <a:rPr lang="en-GB" sz="2400" dirty="0"/>
              <a:t>Contour generation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0586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U Delft">
      <a:dk1>
        <a:sysClr val="windowText" lastClr="000000"/>
      </a:dk1>
      <a:lt1>
        <a:srgbClr val="FFFFFF"/>
      </a:lt1>
      <a:dk2>
        <a:srgbClr val="00A6D6"/>
      </a:dk2>
      <a:lt2>
        <a:srgbClr val="FFFFFF"/>
      </a:lt2>
      <a:accent1>
        <a:srgbClr val="A5CA1A"/>
      </a:accent1>
      <a:accent2>
        <a:srgbClr val="E21A1A"/>
      </a:accent2>
      <a:accent3>
        <a:srgbClr val="6D177F"/>
      </a:accent3>
      <a:accent4>
        <a:srgbClr val="E64616"/>
      </a:accent4>
      <a:accent5>
        <a:srgbClr val="008891"/>
      </a:accent5>
      <a:accent6>
        <a:srgbClr val="6B8689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3017</TotalTime>
  <Words>590</Words>
  <Application>Microsoft Office PowerPoint</Application>
  <PresentationFormat>On-screen Show (16:9)</PresentationFormat>
  <Paragraphs>118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Tahoma</vt:lpstr>
      <vt:lpstr>Office Theme</vt:lpstr>
      <vt:lpstr>Custom Design</vt:lpstr>
      <vt:lpstr>Appendix:  Data sets and open source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 Delft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Saskia de Been</dc:creator>
  <cp:lastModifiedBy>Linh Truong Hong</cp:lastModifiedBy>
  <cp:revision>182</cp:revision>
  <dcterms:created xsi:type="dcterms:W3CDTF">2015-07-09T11:57:30Z</dcterms:created>
  <dcterms:modified xsi:type="dcterms:W3CDTF">2019-10-14T22:24:44Z</dcterms:modified>
</cp:coreProperties>
</file>